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2" r:id="rId8"/>
    <p:sldId id="268" r:id="rId9"/>
    <p:sldId id="269" r:id="rId10"/>
    <p:sldId id="264" r:id="rId11"/>
    <p:sldId id="272" r:id="rId12"/>
    <p:sldId id="273" r:id="rId13"/>
    <p:sldId id="274" r:id="rId14"/>
    <p:sldId id="266" r:id="rId15"/>
    <p:sldId id="271" r:id="rId16"/>
    <p:sldId id="267" r:id="rId17"/>
    <p:sldId id="280" r:id="rId18"/>
    <p:sldId id="265" r:id="rId19"/>
    <p:sldId id="276" r:id="rId20"/>
    <p:sldId id="278" r:id="rId21"/>
    <p:sldId id="279" r:id="rId22"/>
    <p:sldId id="277" r:id="rId23"/>
    <p:sldId id="275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1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4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7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56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5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7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5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98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E00D2-1ED0-45DD-9D8F-E1403490F799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6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nial/FIGnition" TargetMode="External"/><Relationship Id="rId2" Type="http://schemas.openxmlformats.org/officeDocument/2006/relationships/hyperlink" Target="https://sites.google.com/site/libby8dev/fign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ashleyf/FIGTurt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106C-4B3B-4CB0-A60B-CF44A90F5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latin typeface="+mn-lt"/>
              </a:rPr>
              <a:t>FIGnition</a:t>
            </a:r>
            <a:r>
              <a:rPr lang="en-US" b="1" dirty="0">
                <a:latin typeface="+mn-lt"/>
              </a:rPr>
              <a:t> </a:t>
            </a:r>
            <a:r>
              <a:rPr lang="en-US" sz="4800" b="0" i="0" dirty="0">
                <a:effectLst/>
                <a:latin typeface="Roboto" panose="02000000000000000000" pitchFamily="2" charset="0"/>
              </a:rPr>
              <a:t>—</a:t>
            </a:r>
            <a:r>
              <a:rPr lang="en-US" b="1" dirty="0">
                <a:latin typeface="+mn-lt"/>
              </a:rPr>
              <a:t> Turtle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01631-FFA2-4EC9-A655-CA34C320A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FIG-Forth on AtMega168</a:t>
            </a:r>
          </a:p>
        </p:txBody>
      </p:sp>
    </p:spTree>
    <p:extLst>
      <p:ext uri="{BB962C8B-B14F-4D97-AF65-F5344CB8AC3E}">
        <p14:creationId xmlns:p14="http://schemas.microsoft.com/office/powerpoint/2010/main" val="397177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596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1B , 354F , 687F , 96AB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BECE , DDE9 , F3F9 , FEFF 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sin ( ang -- sin[ang])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&gt;r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abs &gt;r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15 mod r 30 mod 14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15 swap -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+ c@ r 60 mod 30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minus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r&gt; drop r&gt; drop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45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596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1B , 354F , 687F , 96AB 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BECE , DDE9 , F3F9 , FEFF , decimal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sin ( ang -- sin[ang])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&gt;r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abs &gt;r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15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30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14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15 swap 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+ c@ 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60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30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minus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r&gt; drop r&gt; drop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9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65389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-2 , F9F2 , E9DD , CEBD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AA95 , 7F67 , 4E34 , 1A00 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cos ( ang -- cos[ang])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abs 60 mod dup 29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60 swap -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14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-1 30 rot -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1 swap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+ c@ 1+ *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20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65389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-2 , F9F2 , E9DD , CEBD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AA95 , 7F67 , 4E34 , 1A00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cos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ang -- cos[ang])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abs 60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dup 29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60 swap 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dup 14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-1 30 rot 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1 swap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+ c@ 1+ *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160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256 / 80 + ; 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draw x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y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plot ;</a:t>
            </a:r>
          </a:p>
          <a:p>
            <a:pPr marL="0" indent="0">
              <a:buNone/>
            </a:pP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forward (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 do dx @ x +!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y +! draw loop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8710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425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@ 256 /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80 + ;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draw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y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plot ;</a:t>
            </a:r>
          </a:p>
          <a:p>
            <a:pPr marL="0" indent="0">
              <a:buNone/>
            </a:pP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forward (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1 do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dx @ x +!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y +!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draw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loop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7607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: forward ( dist--)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&gt;r dx @ x @ y @ dy @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r 0 do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&gt;r r + &gt;r over +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dup 8 &gt;&gt; r 8 &gt;&gt; plot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r&gt; r&gt;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loop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drop y ! x ! drop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r&gt; drop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30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forward ( dist--)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&gt;r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dx @ x @ y @ dy @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 0 do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&gt;r r + &gt;r over +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dup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8 &gt;&gt;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8 &gt;&gt;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plot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r&gt; r&gt;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loop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drop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y ! x !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drop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r&gt; drop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6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027"/>
            <a:ext cx="10515600" cy="59662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x 0 var y 0 var a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q 0 var w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hex create n -2 , F9F2 , E9DD , CEBD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AA95 , 7F67 , 4E34 , 1A00 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c abs 60 mod dup 29 &gt; if 60 swap - then dup</a:t>
            </a: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14 &gt; if -1 30 rot - else 1 swap then n + c@ 1+ *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h dup a ! dup c w ! 45 + c q !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t a @ + h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f &gt;r dx @ x @ y @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r 0 do &gt;r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+ &gt;r over + dup 8</a:t>
            </a: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&gt;&gt; r 8 &gt;&gt; plot r&gt; r&gt; loop drop y ! x ! drop r&gt; drop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j dup q @ * x +! w @ * y +!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k &gt;r 80 + 8 &lt;&lt; r&gt; !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g y k x k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s 1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1 pen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cls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0 0 g 0 h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e key 0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r 9380 C80 0 fill ;</a:t>
            </a:r>
          </a:p>
        </p:txBody>
      </p:sp>
    </p:spTree>
    <p:extLst>
      <p:ext uri="{BB962C8B-B14F-4D97-AF65-F5344CB8AC3E}">
        <p14:creationId xmlns:p14="http://schemas.microsoft.com/office/powerpoint/2010/main" val="3045725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5910-E855-4A73-BDA6-1DBD6B0A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blackboard, clipart&#10;&#10;Description automatically generated">
            <a:extLst>
              <a:ext uri="{FF2B5EF4-FFF2-40B4-BE49-F238E27FC236}">
                <a16:creationId xmlns:a16="http://schemas.microsoft.com/office/drawing/2014/main" id="{9773DEF1-4144-439E-B853-AB61A020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78" y="74117"/>
            <a:ext cx="9073444" cy="67838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A83A7-7725-453E-AC65-DBFE33580A76}"/>
              </a:ext>
            </a:extLst>
          </p:cNvPr>
          <p:cNvSpPr txBox="1"/>
          <p:nvPr/>
        </p:nvSpPr>
        <p:spPr>
          <a:xfrm>
            <a:off x="564450" y="338670"/>
            <a:ext cx="7114448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-50 50 j 20 0 do 100 f 21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6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DF91ADB-A747-45DF-84E6-ABBFA5A157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96" y="453928"/>
            <a:ext cx="5902364" cy="2031205"/>
          </a:xfrm>
          <a:prstGeom prst="rect">
            <a:avLst/>
          </a:prstGeom>
          <a:noFill/>
        </p:spPr>
      </p:pic>
      <p:pic>
        <p:nvPicPr>
          <p:cNvPr id="2050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095364-33E6-4E50-B47B-F8828EC79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96" y="2705849"/>
            <a:ext cx="5902364" cy="369822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CD57CE-3E15-4699-BB2E-462DB9D0AFE3}"/>
              </a:ext>
            </a:extLst>
          </p:cNvPr>
          <p:cNvSpPr txBox="1"/>
          <p:nvPr/>
        </p:nvSpPr>
        <p:spPr>
          <a:xfrm>
            <a:off x="681179" y="453928"/>
            <a:ext cx="476121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By Julian Skidmore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FIG-Forth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AtMega168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20MHz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8Kb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384Kb Flash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8-button keypad</a:t>
            </a:r>
            <a:br>
              <a:rPr lang="en-US" sz="3600" dirty="0"/>
            </a:br>
            <a:r>
              <a:rPr lang="en-US" sz="2400" dirty="0"/>
              <a:t>(or </a:t>
            </a:r>
            <a:r>
              <a:rPr lang="en-US" sz="2400" dirty="0" err="1"/>
              <a:t>FIGkeys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Flash block editor</a:t>
            </a:r>
            <a:br>
              <a:rPr lang="en-US" sz="3600" dirty="0"/>
            </a:br>
            <a:r>
              <a:rPr lang="en-US" sz="2400" dirty="0"/>
              <a:t>(or </a:t>
            </a:r>
            <a:r>
              <a:rPr lang="en-US" sz="2400" dirty="0" err="1"/>
              <a:t>AvrDude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DIY ~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£</a:t>
            </a:r>
            <a:r>
              <a:rPr lang="en-US" sz="36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7638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4A26-2C91-438E-B041-E4D57D6E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outdoor object, web&#10;&#10;Description automatically generated">
            <a:extLst>
              <a:ext uri="{FF2B5EF4-FFF2-40B4-BE49-F238E27FC236}">
                <a16:creationId xmlns:a16="http://schemas.microsoft.com/office/drawing/2014/main" id="{A7428CEF-3B70-4E8E-8568-C39385BF8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68" y="-4552"/>
            <a:ext cx="9178663" cy="686255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3C40D0-5A8C-4D49-8970-03DDBA51D01B}"/>
              </a:ext>
            </a:extLst>
          </p:cNvPr>
          <p:cNvSpPr txBox="1"/>
          <p:nvPr/>
        </p:nvSpPr>
        <p:spPr>
          <a:xfrm>
            <a:off x="564450" y="338670"/>
            <a:ext cx="6274475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0 50 0 do 2 + dup f 14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07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26D6-B20F-448A-BA83-52AA996A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2FD0DC3-7C92-43BB-BC8C-C515E3A4C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564443"/>
            <a:ext cx="917257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D20F5-046B-454F-955C-9354B09FDC5F}"/>
              </a:ext>
            </a:extLst>
          </p:cNvPr>
          <p:cNvSpPr txBox="1"/>
          <p:nvPr/>
        </p:nvSpPr>
        <p:spPr>
          <a:xfrm>
            <a:off x="564450" y="338670"/>
            <a:ext cx="6694461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: star 5 0 do 80 f 24 t loop 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D5169-C524-4629-BB7E-12730BC0BB41}"/>
              </a:ext>
            </a:extLst>
          </p:cNvPr>
          <p:cNvSpPr txBox="1"/>
          <p:nvPr/>
        </p:nvSpPr>
        <p:spPr>
          <a:xfrm>
            <a:off x="564450" y="888345"/>
            <a:ext cx="4594528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3 0 do star 20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06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4B09-BFFE-4132-A596-66A1F593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an, device, outdoor object, web&#10;&#10;Description automatically generated">
            <a:extLst>
              <a:ext uri="{FF2B5EF4-FFF2-40B4-BE49-F238E27FC236}">
                <a16:creationId xmlns:a16="http://schemas.microsoft.com/office/drawing/2014/main" id="{67EFDB19-5F5F-4F2B-8C07-A96E2D1E7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78" y="356342"/>
            <a:ext cx="9073444" cy="67838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E39A8-E9A9-43A5-97FD-CE98EE9B374F}"/>
              </a:ext>
            </a:extLst>
          </p:cNvPr>
          <p:cNvSpPr txBox="1"/>
          <p:nvPr/>
        </p:nvSpPr>
        <p:spPr>
          <a:xfrm>
            <a:off x="564450" y="338670"/>
            <a:ext cx="6904454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circle</a:t>
            </a:r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60 0 do 4 f 1 t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loop</a:t>
            </a:r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;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BD58D-C27C-4310-B3FB-A8695A038D8D}"/>
              </a:ext>
            </a:extLst>
          </p:cNvPr>
          <p:cNvSpPr txBox="1"/>
          <p:nvPr/>
        </p:nvSpPr>
        <p:spPr>
          <a:xfrm>
            <a:off x="564450" y="861890"/>
            <a:ext cx="5014514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15 0 do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circle</a:t>
            </a:r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4 t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33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C957-FDAB-483F-AD68-FC9C7C4E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F6CF3C3-6A33-49A9-8300-4DDDB59D1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82" y="316092"/>
            <a:ext cx="9706835" cy="72574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DC9A97-511C-4839-9329-5C5C9723F3FD}"/>
              </a:ext>
            </a:extLst>
          </p:cNvPr>
          <p:cNvSpPr txBox="1"/>
          <p:nvPr/>
        </p:nvSpPr>
        <p:spPr>
          <a:xfrm>
            <a:off x="564450" y="338670"/>
            <a:ext cx="11314316" cy="954107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: petal 15 0 do 5 f 1 t loop 15 0 do 2 f -1 t loop ; </a:t>
            </a:r>
          </a:p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15 0 do petal 30 t petal 30 t 4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3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BF2A-1156-487F-BB61-884B5C83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9FFFA-73C1-4CD8-B70B-51409188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/>
              <a:t>FIGnition</a:t>
            </a:r>
            <a:r>
              <a:rPr lang="en-US" sz="3200" b="1" dirty="0"/>
              <a:t>:</a:t>
            </a:r>
            <a:br>
              <a:rPr lang="en-US" dirty="0"/>
            </a:br>
            <a:r>
              <a:rPr lang="en-US" b="0" u="sng" dirty="0">
                <a:solidFill>
                  <a:srgbClr val="D4D4D4"/>
                </a:solidFill>
                <a:effectLst/>
                <a:hlinkClick r:id="rId2"/>
              </a:rPr>
              <a:t>https://sites.google.com/site/libby8dev/fignition</a:t>
            </a:r>
            <a:br>
              <a:rPr lang="en-US" u="sng" dirty="0">
                <a:solidFill>
                  <a:srgbClr val="D4D4D4"/>
                </a:solidFill>
              </a:rPr>
            </a:br>
            <a:r>
              <a:rPr lang="en-US" b="0" u="sng" dirty="0">
                <a:solidFill>
                  <a:srgbClr val="D4D4D4"/>
                </a:solidFill>
                <a:effectLst/>
                <a:hlinkClick r:id="rId3"/>
              </a:rPr>
              <a:t>http://github.com/Snial/FIGnition</a:t>
            </a:r>
            <a:br>
              <a:rPr lang="en-US" b="0" u="sng" dirty="0">
                <a:solidFill>
                  <a:srgbClr val="D4D4D4"/>
                </a:solidFill>
                <a:effectLst/>
              </a:rPr>
            </a:br>
            <a:endParaRPr lang="en-US" b="0" u="sng" dirty="0">
              <a:solidFill>
                <a:srgbClr val="D4D4D4"/>
              </a:solidFill>
              <a:effectLst/>
            </a:endParaRPr>
          </a:p>
          <a:p>
            <a:r>
              <a:rPr lang="en-US" sz="3200" b="1" u="sng" dirty="0">
                <a:solidFill>
                  <a:srgbClr val="D4D4D4"/>
                </a:solidFill>
              </a:rPr>
              <a:t>Turtle:</a:t>
            </a:r>
            <a:br>
              <a:rPr lang="en-US" u="sng" dirty="0">
                <a:solidFill>
                  <a:srgbClr val="D4D4D4"/>
                </a:solidFill>
              </a:rPr>
            </a:br>
            <a:r>
              <a:rPr lang="en-US" u="sng" dirty="0">
                <a:solidFill>
                  <a:srgbClr val="D4D4D4"/>
                </a:solidFill>
                <a:hlinkClick r:id="rId4"/>
              </a:rPr>
              <a:t>http://github.com/ashleyf/FIGTurtle</a:t>
            </a:r>
            <a:endParaRPr lang="en-US" u="sng" dirty="0">
              <a:solidFill>
                <a:srgbClr val="D4D4D4"/>
              </a:solidFill>
            </a:endParaRPr>
          </a:p>
          <a:p>
            <a:endParaRPr lang="en-US" u="sng" dirty="0">
              <a:solidFill>
                <a:srgbClr val="D4D4D4"/>
              </a:solidFill>
            </a:endParaRPr>
          </a:p>
          <a:p>
            <a:pPr marL="0" indent="0">
              <a:buNone/>
            </a:pPr>
            <a:endParaRPr lang="en-US" b="0" dirty="0">
              <a:solidFill>
                <a:srgbClr val="D4D4D4"/>
              </a:solidFill>
              <a:effectLst/>
            </a:endParaRPr>
          </a:p>
          <a:p>
            <a:endParaRPr lang="en-US" b="0" u="sng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227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0FD-7714-4DE1-AD04-93F6C5D5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ast">
            <a:hlinkClick r:id="" action="ppaction://media"/>
            <a:extLst>
              <a:ext uri="{FF2B5EF4-FFF2-40B4-BE49-F238E27FC236}">
                <a16:creationId xmlns:a16="http://schemas.microsoft.com/office/drawing/2014/main" id="{2AA3787F-AF2D-42EC-879B-029C98689F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648"/>
            <a:ext cx="12195205" cy="6859648"/>
          </a:xfrm>
        </p:spPr>
      </p:pic>
    </p:spTree>
    <p:extLst>
      <p:ext uri="{BB962C8B-B14F-4D97-AF65-F5344CB8AC3E}">
        <p14:creationId xmlns:p14="http://schemas.microsoft.com/office/powerpoint/2010/main" val="3182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1438"/>
            <a:ext cx="10515600" cy="54255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x 0 var y 0 var angle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dx 0 var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heading ( ang 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angle 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sin dx 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45 + sin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! 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turn ( turn--)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angle @ + heading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2806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1438"/>
            <a:ext cx="10515600" cy="54255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0 var x 0 var y 0 var angle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0 var dx 0 var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heading ( ang --)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dup angle 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dup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sin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dx 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45 +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sin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! 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turn ( turn--)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angle @ + heading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9501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4255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 256 / 80 + ;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draw x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y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plot ;</a:t>
            </a:r>
          </a:p>
          <a:p>
            <a:pPr marL="0" indent="0">
              <a:buNone/>
            </a:pP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forward (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 do dx @ x +!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y +! draw loop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jump (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dx @ * x +!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* y +!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6231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turtleStart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1 pen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cls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0 0 go 0 heading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turtleEnd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key 0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clear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9380 C80 0 fill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9090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EEAF-CF50-413D-B7C7-F602A6AB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69853BE5-4985-4720-86A0-2BC8673A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1" y="-886691"/>
            <a:ext cx="10957278" cy="819235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F11A1F-1365-44AF-9FB6-B6BCAD2305FC}"/>
              </a:ext>
            </a:extLst>
          </p:cNvPr>
          <p:cNvSpPr txBox="1"/>
          <p:nvPr/>
        </p:nvSpPr>
        <p:spPr>
          <a:xfrm>
            <a:off x="564450" y="338670"/>
            <a:ext cx="9214382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60 0 do 0 0 jump i heading 110 forward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36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CFEF-42C9-4B1A-8AEE-5F918D42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water, outdoor, air, several&#10;&#10;Description automatically generated">
            <a:extLst>
              <a:ext uri="{FF2B5EF4-FFF2-40B4-BE49-F238E27FC236}">
                <a16:creationId xmlns:a16="http://schemas.microsoft.com/office/drawing/2014/main" id="{C9F0253E-602D-472F-ACE2-6ACF94AA5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9879"/>
            <a:ext cx="12192000" cy="8332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7B4E46-4B90-4286-B27B-8501DAC6288F}"/>
              </a:ext>
            </a:extLst>
          </p:cNvPr>
          <p:cNvSpPr txBox="1"/>
          <p:nvPr/>
        </p:nvSpPr>
        <p:spPr>
          <a:xfrm>
            <a:off x="564450" y="338670"/>
            <a:ext cx="7534435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160 0 do </a:t>
            </a:r>
            <a:r>
              <a:rPr lang="en-US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sin 4 / 80 + plot loop</a:t>
            </a:r>
          </a:p>
        </p:txBody>
      </p:sp>
    </p:spTree>
    <p:extLst>
      <p:ext uri="{BB962C8B-B14F-4D97-AF65-F5344CB8AC3E}">
        <p14:creationId xmlns:p14="http://schemas.microsoft.com/office/powerpoint/2010/main" val="17417224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1988</TotalTime>
  <Words>1043</Words>
  <Application>Microsoft Office PowerPoint</Application>
  <PresentationFormat>Widescreen</PresentationFormat>
  <Paragraphs>168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Cascadia Code</vt:lpstr>
      <vt:lpstr>Roboto</vt:lpstr>
      <vt:lpstr>Office Theme</vt:lpstr>
      <vt:lpstr>FIGnition — Turtle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 Graphics on FIGnition</dc:title>
  <dc:creator>Ashley Feniello</dc:creator>
  <cp:lastModifiedBy>Ashley Feniello</cp:lastModifiedBy>
  <cp:revision>19</cp:revision>
  <dcterms:created xsi:type="dcterms:W3CDTF">2021-10-05T17:28:01Z</dcterms:created>
  <dcterms:modified xsi:type="dcterms:W3CDTF">2021-10-07T03:07:28Z</dcterms:modified>
</cp:coreProperties>
</file>